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urier Prime" charset="1" panose="00000509000000000000"/>
      <p:regular r:id="rId10"/>
    </p:embeddedFont>
    <p:embeddedFont>
      <p:font typeface="Courier Prime Bold" charset="1" panose="00000809000000000000"/>
      <p:regular r:id="rId11"/>
    </p:embeddedFont>
    <p:embeddedFont>
      <p:font typeface="Courier Prime Italics" charset="1" panose="00000509000000000000"/>
      <p:regular r:id="rId12"/>
    </p:embeddedFont>
    <p:embeddedFont>
      <p:font typeface="Courier Prime Bold Italics" charset="1" panose="00000809000000000000"/>
      <p:regular r:id="rId13"/>
    </p:embeddedFont>
    <p:embeddedFont>
      <p:font typeface="Open Sans Light" charset="1" panose="020B0306030504020204"/>
      <p:regular r:id="rId14"/>
    </p:embeddedFont>
    <p:embeddedFont>
      <p:font typeface="Open Sans Light Bold" charset="1" panose="020B0806030504020204"/>
      <p:regular r:id="rId15"/>
    </p:embeddedFont>
    <p:embeddedFont>
      <p:font typeface="Open Sans Light Italics" charset="1" panose="020B0306030504020204"/>
      <p:regular r:id="rId16"/>
    </p:embeddedFont>
    <p:embeddedFont>
      <p:font typeface="Open Sans Light Bold Italics" charset="1" panose="020B0806030504020204"/>
      <p:regular r:id="rId17"/>
    </p:embeddedFont>
    <p:embeddedFont>
      <p:font typeface="Open Sans" charset="1" panose="020B0606030504020204"/>
      <p:regular r:id="rId18"/>
    </p:embeddedFont>
    <p:embeddedFont>
      <p:font typeface="Open Sans Bold" charset="1" panose="020B0806030504020204"/>
      <p:regular r:id="rId19"/>
    </p:embeddedFont>
    <p:embeddedFont>
      <p:font typeface="Open Sans Italics" charset="1" panose="020B0606030504020204"/>
      <p:regular r:id="rId20"/>
    </p:embeddedFont>
    <p:embeddedFont>
      <p:font typeface="Open Sans Bold Italics" charset="1" panose="020B08060305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4.png" Type="http://schemas.openxmlformats.org/officeDocument/2006/relationships/image"/><Relationship Id="rId15" Target="../media/image15.svg" Type="http://schemas.openxmlformats.org/officeDocument/2006/relationships/image"/><Relationship Id="rId16" Target="../media/image16.png" Type="http://schemas.openxmlformats.org/officeDocument/2006/relationships/image"/><Relationship Id="rId17" Target="../media/image17.svg" Type="http://schemas.openxmlformats.org/officeDocument/2006/relationships/image"/><Relationship Id="rId18" Target="../media/image18.png" Type="http://schemas.openxmlformats.org/officeDocument/2006/relationships/image"/><Relationship Id="rId19" Target="../media/image19.svg" Type="http://schemas.openxmlformats.org/officeDocument/2006/relationships/image"/><Relationship Id="rId2" Target="../media/image2.png" Type="http://schemas.openxmlformats.org/officeDocument/2006/relationships/image"/><Relationship Id="rId20" Target="../media/image20.png" Type="http://schemas.openxmlformats.org/officeDocument/2006/relationships/image"/><Relationship Id="rId21" Target="../media/image21.svg" Type="http://schemas.openxmlformats.org/officeDocument/2006/relationships/image"/><Relationship Id="rId22" Target="../media/image22.png" Type="http://schemas.openxmlformats.org/officeDocument/2006/relationships/image"/><Relationship Id="rId23" Target="../media/image23.svg" Type="http://schemas.openxmlformats.org/officeDocument/2006/relationships/image"/><Relationship Id="rId24" Target="../media/image24.png" Type="http://schemas.openxmlformats.org/officeDocument/2006/relationships/image"/><Relationship Id="rId25" Target="../media/image25.svg" Type="http://schemas.openxmlformats.org/officeDocument/2006/relationships/image"/><Relationship Id="rId26" Target="../media/image26.png" Type="http://schemas.openxmlformats.org/officeDocument/2006/relationships/image"/><Relationship Id="rId27" Target="../media/image27.svg" Type="http://schemas.openxmlformats.org/officeDocument/2006/relationships/image"/><Relationship Id="rId28" Target="../media/image28.png" Type="http://schemas.openxmlformats.org/officeDocument/2006/relationships/image"/><Relationship Id="rId29" Target="../media/image29.svg" Type="http://schemas.openxmlformats.org/officeDocument/2006/relationships/image"/><Relationship Id="rId3" Target="../media/image3.svg" Type="http://schemas.openxmlformats.org/officeDocument/2006/relationships/image"/><Relationship Id="rId30" Target="../media/image30.png" Type="http://schemas.openxmlformats.org/officeDocument/2006/relationships/image"/><Relationship Id="rId31" Target="../media/image31.svg" Type="http://schemas.openxmlformats.org/officeDocument/2006/relationships/image"/><Relationship Id="rId32" Target="../media/image32.png" Type="http://schemas.openxmlformats.org/officeDocument/2006/relationships/image"/><Relationship Id="rId33" Target="../media/image33.svg" Type="http://schemas.openxmlformats.org/officeDocument/2006/relationships/image"/><Relationship Id="rId34" Target="../media/image34.png" Type="http://schemas.openxmlformats.org/officeDocument/2006/relationships/image"/><Relationship Id="rId35" Target="../media/image35.svg" Type="http://schemas.openxmlformats.org/officeDocument/2006/relationships/image"/><Relationship Id="rId36" Target="../media/image36.png" Type="http://schemas.openxmlformats.org/officeDocument/2006/relationships/image"/><Relationship Id="rId37" Target="../media/image37.svg" Type="http://schemas.openxmlformats.org/officeDocument/2006/relationships/image"/><Relationship Id="rId38" Target="../media/image38.png" Type="http://schemas.openxmlformats.org/officeDocument/2006/relationships/image"/><Relationship Id="rId39" Target="../media/image39.svg" Type="http://schemas.openxmlformats.org/officeDocument/2006/relationships/image"/><Relationship Id="rId4" Target="../media/image4.png" Type="http://schemas.openxmlformats.org/officeDocument/2006/relationships/image"/><Relationship Id="rId40" Target="../media/image40.png" Type="http://schemas.openxmlformats.org/officeDocument/2006/relationships/image"/><Relationship Id="rId41" Target="../media/image41.sv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648303" y="0"/>
            <a:ext cx="8639697" cy="10287000"/>
          </a:xfrm>
          <a:prstGeom prst="rect">
            <a:avLst/>
          </a:prstGeom>
          <a:solidFill>
            <a:srgbClr val="3E2F5B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22510" t="0" r="22510" b="0"/>
          <a:stretch>
            <a:fillRect/>
          </a:stretch>
        </p:blipFill>
        <p:spPr>
          <a:xfrm flipH="false" flipV="false" rot="0">
            <a:off x="9648303" y="0"/>
            <a:ext cx="8639697" cy="7471038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4423177" y="8400269"/>
            <a:ext cx="2836123" cy="858031"/>
            <a:chOff x="0" y="0"/>
            <a:chExt cx="3781497" cy="114404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3781497" cy="1144042"/>
              <a:chOff x="0" y="0"/>
              <a:chExt cx="6326142" cy="191389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6326142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6326142">
                    <a:moveTo>
                      <a:pt x="0" y="0"/>
                    </a:moveTo>
                    <a:lnTo>
                      <a:pt x="0" y="1913890"/>
                    </a:lnTo>
                    <a:lnTo>
                      <a:pt x="6326142" y="1913890"/>
                    </a:lnTo>
                    <a:lnTo>
                      <a:pt x="6326142" y="0"/>
                    </a:lnTo>
                    <a:lnTo>
                      <a:pt x="0" y="0"/>
                    </a:lnTo>
                    <a:close/>
                    <a:moveTo>
                      <a:pt x="6265182" y="1852930"/>
                    </a:moveTo>
                    <a:lnTo>
                      <a:pt x="59690" y="1852930"/>
                    </a:lnTo>
                    <a:lnTo>
                      <a:pt x="59690" y="59690"/>
                    </a:lnTo>
                    <a:lnTo>
                      <a:pt x="6265182" y="59690"/>
                    </a:lnTo>
                    <a:lnTo>
                      <a:pt x="6265182" y="18529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681248" y="399925"/>
              <a:ext cx="2419002" cy="353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7"/>
                </a:lnSpc>
              </a:pPr>
              <a:r>
                <a:rPr lang="en-US" sz="1797">
                  <a:solidFill>
                    <a:srgbClr val="FFFFFF"/>
                  </a:solidFill>
                  <a:latin typeface="Open Sans Light"/>
                </a:rPr>
                <a:t>JANUARI </a:t>
              </a:r>
              <a:r>
                <a:rPr lang="en-US" sz="1797">
                  <a:solidFill>
                    <a:srgbClr val="FFFFFF"/>
                  </a:solidFill>
                  <a:latin typeface="Open Sans Light"/>
                </a:rPr>
                <a:t>13, 2023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667000"/>
            <a:ext cx="8619603" cy="491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160">
                <a:solidFill>
                  <a:srgbClr val="191919"/>
                </a:solidFill>
                <a:latin typeface="Arimo Bold"/>
              </a:rPr>
              <a:t>TUGAS KELOMPOK 5 DATABASE TECHNOLOGY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3E2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71550"/>
            <a:ext cx="7127677" cy="273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CREATE TABLE MsCustomer (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    OrderID VARCHAR(30) PRIMARY KEY,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    CustomerName VARCHAR(30),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    CustomerEmail VARCHAR(40),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    CustomerPhone VARCHAR(20)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054732"/>
            <a:ext cx="7127677" cy="410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CREATE TABLE MsDriver (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    OrderID VARCHAR(30) PRIMARY KEY,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    DriverName VARCHAR(30),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    DriverEmail VARCHAR(40),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    DriverPhone VARCHAR(20),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    PlatNumber VARCHAR(13),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    MotorcycleBrand VARCHAR(18),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    BrandVersion VARCHAR(13)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513067"/>
            <a:ext cx="18288000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ALTER TABLE trtransactionheader ADD FOREIGN KEY (OrderID) REFERENCES trtransactiondetail(OrderID);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2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20300" y="2190750"/>
            <a:ext cx="7239000" cy="585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5999">
                <a:solidFill>
                  <a:srgbClr val="FFFFFF"/>
                </a:solidFill>
                <a:latin typeface="Open Sans"/>
              </a:rPr>
              <a:t>QUERY REPORT LAIN YANG BISA DIDAPAT DARI STRUKTUR DATA YANG SUDAH FINAL</a:t>
            </a:r>
          </a:p>
          <a:p>
            <a:pPr>
              <a:lnSpc>
                <a:spcPts val="7799"/>
              </a:lnSpc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13030" r="0" b="13030"/>
          <a:stretch>
            <a:fillRect/>
          </a:stretch>
        </p:blipFill>
        <p:spPr>
          <a:xfrm flipH="false" flipV="false" rot="0">
            <a:off x="1028700" y="1028700"/>
            <a:ext cx="74295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3E2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71550"/>
            <a:ext cx="17259300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INSERT INTO `mscustomer`(`OrderID`, `CustomerName`, `CustomerEmail`, `CustomerPhone`) VALUES ('RB-162756-8335312','Fepri Putra','','')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290795"/>
            <a:ext cx="17259300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INSERT INTO `msdriver`(`OrderID`, `DriverName`, `DriverEmail`, `DriverPhone`, `PlatNumber`, `MotorcycleBrand`, `BrandVersion`) VALUES ('RB-162756-8335312','Ahmad Sobari','','','B 4126 NIM','Honda','Vario')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005930"/>
            <a:ext cx="17259300" cy="319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INSERT INTO `trtransactionheader`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(`OrderID`, `OrderDate`, `OrderDay`, `Distance`, `PickUpTime`, `PickUpAddress`, `ArrivedTime`, `Destination`, `DestinationAddress`, `PaymentMethod`) 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VALUES 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('RB-162756-8335312','2022-12-22','Monday', 6.5, '2022-12-22:07:23','Jl. Mawar 3 Blok C3 No 5','2022-12-22:07:56','Stasiun MRT Lebak Bulus','Jl. Lebak Bulus Raya No.5','GoPay')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546662"/>
            <a:ext cx="17259300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INSERT INTO `trtransactiondetail`(`OrderID`, `TripFare`, `PlatformFEE`) VALUES ('RB-162756-8335312',21000,2000);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25866" y="4799626"/>
            <a:ext cx="649056" cy="76441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69733" y="4799626"/>
            <a:ext cx="451698" cy="76441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88469" y="4799626"/>
            <a:ext cx="706039" cy="76441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35752" y="4799626"/>
            <a:ext cx="437800" cy="76441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22870" y="7603827"/>
            <a:ext cx="479495" cy="76441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15939" y="7603827"/>
            <a:ext cx="583733" cy="76441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576438" y="7603827"/>
            <a:ext cx="554547" cy="76441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81957" y="7603827"/>
            <a:ext cx="569835" cy="76441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48104" y="6201726"/>
            <a:ext cx="604581" cy="76441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918936" y="6201726"/>
            <a:ext cx="753294" cy="76441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05361" y="6201726"/>
            <a:ext cx="872255" cy="76441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49650" y="6201726"/>
            <a:ext cx="410003" cy="76441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88917" y="3363939"/>
            <a:ext cx="522954" cy="75492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00477" y="3363939"/>
            <a:ext cx="590210" cy="75492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50522" y="3363939"/>
            <a:ext cx="781933" cy="75492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26117" y="3363939"/>
            <a:ext cx="457070" cy="75492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49858" y="1918760"/>
            <a:ext cx="764413" cy="764413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13358" y="1918886"/>
            <a:ext cx="927790" cy="764162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06205" y="1918886"/>
            <a:ext cx="833907" cy="764162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32047" y="1918886"/>
            <a:ext cx="608551" cy="764162"/>
          </a:xfrm>
          <a:prstGeom prst="rect">
            <a:avLst/>
          </a:prstGeom>
        </p:spPr>
      </p:pic>
      <p:sp>
        <p:nvSpPr>
          <p:cNvPr name="AutoShape 22" id="22"/>
          <p:cNvSpPr/>
          <p:nvPr/>
        </p:nvSpPr>
        <p:spPr>
          <a:xfrm rot="0">
            <a:off x="0" y="0"/>
            <a:ext cx="9335408" cy="10287000"/>
          </a:xfrm>
          <a:prstGeom prst="rect">
            <a:avLst/>
          </a:prstGeom>
          <a:solidFill>
            <a:srgbClr val="F8F6F3"/>
          </a:solidFill>
        </p:spPr>
      </p:sp>
      <p:sp>
        <p:nvSpPr>
          <p:cNvPr name="TextBox 23" id="23"/>
          <p:cNvSpPr txBox="true"/>
          <p:nvPr/>
        </p:nvSpPr>
        <p:spPr>
          <a:xfrm rot="0">
            <a:off x="633773" y="2289407"/>
            <a:ext cx="10092094" cy="5727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191919"/>
                </a:solidFill>
                <a:latin typeface="Arimo"/>
              </a:rPr>
              <a:t>ANGGOTA</a:t>
            </a:r>
          </a:p>
          <a:p>
            <a:pPr>
              <a:lnSpc>
                <a:spcPts val="4550"/>
              </a:lnSpc>
            </a:pPr>
            <a:r>
              <a:rPr lang="en-US" sz="3500">
                <a:solidFill>
                  <a:srgbClr val="191919"/>
                </a:solidFill>
                <a:latin typeface="Arimo"/>
              </a:rPr>
              <a:t> </a:t>
            </a:r>
          </a:p>
          <a:p>
            <a:pPr>
              <a:lnSpc>
                <a:spcPts val="4550"/>
              </a:lnSpc>
            </a:pPr>
            <a:r>
              <a:rPr lang="en-US" sz="3500">
                <a:solidFill>
                  <a:srgbClr val="191919"/>
                </a:solidFill>
                <a:latin typeface="Arimo"/>
              </a:rPr>
              <a:t>1. Reihan Wilbert 2502009526 </a:t>
            </a:r>
          </a:p>
          <a:p>
            <a:pPr>
              <a:lnSpc>
                <a:spcPts val="4550"/>
              </a:lnSpc>
            </a:pPr>
            <a:r>
              <a:rPr lang="en-US" sz="3500">
                <a:solidFill>
                  <a:srgbClr val="191919"/>
                </a:solidFill>
                <a:latin typeface="Arimo"/>
              </a:rPr>
              <a:t>2. Renaldo Robert Sanjaya 2501987186 </a:t>
            </a:r>
          </a:p>
          <a:p>
            <a:pPr>
              <a:lnSpc>
                <a:spcPts val="4550"/>
              </a:lnSpc>
            </a:pPr>
            <a:r>
              <a:rPr lang="en-US" sz="3500">
                <a:solidFill>
                  <a:srgbClr val="191919"/>
                </a:solidFill>
                <a:latin typeface="Arimo"/>
              </a:rPr>
              <a:t>3. William Syaputra 2501987431 </a:t>
            </a:r>
          </a:p>
          <a:p>
            <a:pPr>
              <a:lnSpc>
                <a:spcPts val="4550"/>
              </a:lnSpc>
            </a:pPr>
            <a:r>
              <a:rPr lang="en-US" sz="3500">
                <a:solidFill>
                  <a:srgbClr val="191919"/>
                </a:solidFill>
                <a:latin typeface="Arimo"/>
              </a:rPr>
              <a:t>4. Alvin Akira 2502008486 </a:t>
            </a:r>
          </a:p>
          <a:p>
            <a:pPr>
              <a:lnSpc>
                <a:spcPts val="4550"/>
              </a:lnSpc>
            </a:pPr>
            <a:r>
              <a:rPr lang="en-US" sz="3500">
                <a:solidFill>
                  <a:srgbClr val="191919"/>
                </a:solidFill>
                <a:latin typeface="Arimo"/>
              </a:rPr>
              <a:t>5. Yonatan Sie 2501998523 </a:t>
            </a:r>
          </a:p>
          <a:p>
            <a:pPr>
              <a:lnSpc>
                <a:spcPts val="4550"/>
              </a:lnSpc>
            </a:pPr>
            <a:r>
              <a:rPr lang="en-US" sz="3500">
                <a:solidFill>
                  <a:srgbClr val="191919"/>
                </a:solidFill>
                <a:latin typeface="Arimo"/>
              </a:rPr>
              <a:t>6. I Made Danendra Widyatama 2502001826 </a:t>
            </a:r>
          </a:p>
          <a:p>
            <a:pPr>
              <a:lnSpc>
                <a:spcPts val="4550"/>
              </a:lnSpc>
            </a:pPr>
            <a:r>
              <a:rPr lang="en-US" sz="3500">
                <a:solidFill>
                  <a:srgbClr val="191919"/>
                </a:solidFill>
                <a:latin typeface="Arimo"/>
              </a:rPr>
              <a:t>7. Michael Surya 2501995912</a:t>
            </a:r>
          </a:p>
          <a:p>
            <a:pPr>
              <a:lnSpc>
                <a:spcPts val="455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552395" y="0"/>
            <a:ext cx="7735605" cy="10287000"/>
          </a:xfrm>
          <a:prstGeom prst="rect">
            <a:avLst/>
          </a:prstGeom>
          <a:solidFill>
            <a:srgbClr val="F8F6F3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552395" y="990600"/>
            <a:ext cx="7566380" cy="819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OrderID : RB-162756-8335312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OrderDate : 12/5/2022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OrderDay : Monday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CustomerName : Fepri Putra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DriverName : Ahmad Sobari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PlatNumber : B 4126 NIM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MotorcycleBrand : Honda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ModelVersion : Vario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Distance : 6.5 KM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TripDuration : 32 Mins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PickupTime : 07.23 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PickupAddress : Jl. Mawar 3 Blok C3 No 5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ArrivedTime : 07.56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Destination : Stasiun MRT Lebak Bulus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DestinationAddress : Jl. Lebak Bulus Raya No.5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TripFare : Rp 21.000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PlatformFee : Rp 2.000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TotalPayment : Rp 23.000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PaymentMethod : GoPay</a:t>
            </a:r>
          </a:p>
          <a:p>
            <a:pPr marL="0" indent="0" lvl="0">
              <a:lnSpc>
                <a:spcPts val="3250"/>
              </a:lnSpc>
            </a:pPr>
            <a:r>
              <a:rPr lang="en-US" sz="2500" spc="-75">
                <a:solidFill>
                  <a:srgbClr val="191919"/>
                </a:solidFill>
                <a:latin typeface="Arimo"/>
              </a:rPr>
              <a:t>TotalPaid : Rp. 23.000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3164905"/>
            <a:ext cx="7077063" cy="2224829"/>
            <a:chOff x="0" y="0"/>
            <a:chExt cx="9436084" cy="296643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47625"/>
              <a:ext cx="9436084" cy="1571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191919"/>
                  </a:solidFill>
                  <a:latin typeface="Arimo"/>
                </a:rPr>
                <a:t>UNF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378218"/>
              <a:ext cx="8075917" cy="588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91919"/>
                  </a:solidFill>
                  <a:latin typeface="Arimo"/>
                </a:rPr>
                <a:t>Unormalised Form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552395" y="0"/>
            <a:ext cx="7735605" cy="10287000"/>
          </a:xfrm>
          <a:prstGeom prst="rect">
            <a:avLst/>
          </a:prstGeom>
          <a:solidFill>
            <a:srgbClr val="F8F6F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3164905"/>
            <a:ext cx="7077063" cy="2224829"/>
            <a:chOff x="0" y="0"/>
            <a:chExt cx="9436084" cy="296643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47625"/>
              <a:ext cx="9436084" cy="1571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191919"/>
                  </a:solidFill>
                  <a:latin typeface="Arimo"/>
                </a:rPr>
                <a:t>1NF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378218"/>
              <a:ext cx="8075917" cy="588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91919"/>
                  </a:solidFill>
                  <a:latin typeface="Arimo"/>
                </a:rPr>
                <a:t> First Normalised Form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552395" y="1470025"/>
            <a:ext cx="7566380" cy="778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OrderID(PK) : RB-162756-8335312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OrderDate : 12/5/2022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OrderDay : Monday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CustomerName : Fepri Putra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CustomerEmail : 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CustomerPhone : 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DriverName : Ahmad Sobari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DriverEmail : 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DriverPhone : 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PlatNumber : B 4126 NIM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MotorcycleBrand : Honda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ModelVersion : Vario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Distance : 6.5 KM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PickupTime : 07.23 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PickupAddress : Jl. Mawar 3 Blok C3 No 5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ArrivedTime : 07.56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Destination : Stasiun MRT Lebak Bulus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DestinationAddress : Jl. Lebak Bulus Raya No.5</a:t>
            </a:r>
          </a:p>
          <a:p>
            <a:pPr marL="0" indent="0" lvl="0">
              <a:lnSpc>
                <a:spcPts val="3250"/>
              </a:lnSpc>
            </a:pPr>
            <a:r>
              <a:rPr lang="en-US" sz="2500" spc="-75">
                <a:solidFill>
                  <a:srgbClr val="191919"/>
                </a:solidFill>
                <a:latin typeface="Arimo"/>
              </a:rPr>
              <a:t>PaymentMethod : GoPay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52395" y="647237"/>
            <a:ext cx="6056938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91919"/>
                </a:solidFill>
                <a:latin typeface="Arimo Bold"/>
              </a:rPr>
              <a:t>TrTransactionHeader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023225"/>
            <a:ext cx="7566380" cy="123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OrderID(PK, FK) : </a:t>
            </a:r>
            <a:r>
              <a:rPr lang="en-US" sz="2499" spc="-74">
                <a:solidFill>
                  <a:srgbClr val="191919"/>
                </a:solidFill>
                <a:latin typeface="Arimo"/>
              </a:rPr>
              <a:t>RB-162756-8335312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TripFare : Rp21,000</a:t>
            </a:r>
          </a:p>
          <a:p>
            <a:pPr marL="0" indent="0" lvl="0">
              <a:lnSpc>
                <a:spcPts val="3250"/>
              </a:lnSpc>
            </a:pPr>
            <a:r>
              <a:rPr lang="en-US" sz="2500" spc="-75">
                <a:solidFill>
                  <a:srgbClr val="191919"/>
                </a:solidFill>
                <a:latin typeface="Arimo"/>
              </a:rPr>
              <a:t>PlatformFee : Rp2,000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200437"/>
            <a:ext cx="6056938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91919"/>
                </a:solidFill>
                <a:latin typeface="Arimo Bold"/>
              </a:rPr>
              <a:t>TrTransactionDetail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552395" y="0"/>
            <a:ext cx="7735605" cy="10287000"/>
          </a:xfrm>
          <a:prstGeom prst="rect">
            <a:avLst/>
          </a:prstGeom>
          <a:solidFill>
            <a:srgbClr val="F8F6F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3164905"/>
            <a:ext cx="7077063" cy="2224829"/>
            <a:chOff x="0" y="0"/>
            <a:chExt cx="9436084" cy="296643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47625"/>
              <a:ext cx="9436084" cy="1571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191919"/>
                  </a:solidFill>
                  <a:latin typeface="Arimo"/>
                </a:rPr>
                <a:t>2NF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378218"/>
              <a:ext cx="8075917" cy="588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91919"/>
                  </a:solidFill>
                  <a:latin typeface="Arimo"/>
                </a:rPr>
                <a:t>Second Normalised Form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552395" y="1470025"/>
            <a:ext cx="7566380" cy="778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OrderID(PK) : RB-162756-8335312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OrderDate : 12/5/2022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OrderDay : Monday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CustomerName : Fepri Putra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CustomerEmail : 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CustomerPhone : 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DriverName : Ahmad Sobari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DriverEmail : 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DriverPhone : 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PlatNumber : B 4126 NIM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MotorcycleBrand : Honda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ModelVersion : Vario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Distance : 6.5 KM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PickupTime : 07.23 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PickupAddress : Jl. Mawar 3 Blok C3 No 5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ArrivedTime : 07.56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Destination : Stasiun MRT Lebak Bulus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DestinationAddress : Jl. Lebak Bulus Raya No.5</a:t>
            </a:r>
          </a:p>
          <a:p>
            <a:pPr marL="0" indent="0" lvl="0">
              <a:lnSpc>
                <a:spcPts val="3250"/>
              </a:lnSpc>
            </a:pPr>
            <a:r>
              <a:rPr lang="en-US" sz="2500" spc="-75">
                <a:solidFill>
                  <a:srgbClr val="191919"/>
                </a:solidFill>
                <a:latin typeface="Arimo"/>
              </a:rPr>
              <a:t>PaymentMethod : GoPay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52395" y="647237"/>
            <a:ext cx="6056938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91919"/>
                </a:solidFill>
                <a:latin typeface="Arimo Bold"/>
              </a:rPr>
              <a:t>TrTransactionHeader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023225"/>
            <a:ext cx="7566380" cy="123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OrderID(PK, FK) : </a:t>
            </a:r>
            <a:r>
              <a:rPr lang="en-US" sz="2499" spc="-74">
                <a:solidFill>
                  <a:srgbClr val="191919"/>
                </a:solidFill>
                <a:latin typeface="Arimo"/>
              </a:rPr>
              <a:t>RB-162756-8335312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TripFare : Rp21,000</a:t>
            </a:r>
          </a:p>
          <a:p>
            <a:pPr marL="0" indent="0" lvl="0">
              <a:lnSpc>
                <a:spcPts val="3250"/>
              </a:lnSpc>
            </a:pPr>
            <a:r>
              <a:rPr lang="en-US" sz="2500" spc="-75">
                <a:solidFill>
                  <a:srgbClr val="191919"/>
                </a:solidFill>
                <a:latin typeface="Arimo"/>
              </a:rPr>
              <a:t>PlatformFee : Rp2,000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200437"/>
            <a:ext cx="6056938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91919"/>
                </a:solidFill>
                <a:latin typeface="Arimo Bold"/>
              </a:rPr>
              <a:t>TrTransactionDetail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552395" y="0"/>
            <a:ext cx="7735605" cy="10287000"/>
          </a:xfrm>
          <a:prstGeom prst="rect">
            <a:avLst/>
          </a:prstGeom>
          <a:solidFill>
            <a:srgbClr val="F8F6F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3164905"/>
            <a:ext cx="7077063" cy="2224829"/>
            <a:chOff x="0" y="0"/>
            <a:chExt cx="9436084" cy="296643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47625"/>
              <a:ext cx="9436084" cy="1571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191919"/>
                  </a:solidFill>
                  <a:latin typeface="Arimo"/>
                </a:rPr>
                <a:t>3NF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378218"/>
              <a:ext cx="8075917" cy="588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91919"/>
                  </a:solidFill>
                  <a:latin typeface="Arimo"/>
                </a:rPr>
                <a:t>Third Normalised Form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552395" y="926409"/>
            <a:ext cx="7566380" cy="410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OrderID(PK, FK) : RB-162756-8335312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OrderDate : 12/5/2022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OrderDay : Monday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Distance : 6.5 KM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PickupTime : 07.23 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PickupAddress : Jl. Mawar 3 Blok C3 No 5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ArrivedTime : 07.56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Destination : Stasiun MRT Lebak Bulus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DestinationAddress : Jl. Lebak Bulus Raya No.5</a:t>
            </a:r>
          </a:p>
          <a:p>
            <a:pPr marL="0" indent="0" lvl="0">
              <a:lnSpc>
                <a:spcPts val="3250"/>
              </a:lnSpc>
            </a:pPr>
            <a:r>
              <a:rPr lang="en-US" sz="2500" spc="-75">
                <a:solidFill>
                  <a:srgbClr val="191919"/>
                </a:solidFill>
                <a:latin typeface="Arimo"/>
              </a:rPr>
              <a:t>PaymentMethod : GoPay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52395" y="410180"/>
            <a:ext cx="6056938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91919"/>
                </a:solidFill>
                <a:latin typeface="Arimo Bold"/>
              </a:rPr>
              <a:t>TrTransactionHeader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52395" y="6074250"/>
            <a:ext cx="7566380" cy="123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OrderID(PK, FK) : </a:t>
            </a:r>
            <a:r>
              <a:rPr lang="en-US" sz="2499" spc="-74">
                <a:solidFill>
                  <a:srgbClr val="191919"/>
                </a:solidFill>
                <a:latin typeface="Arimo"/>
              </a:rPr>
              <a:t>RB-162756-8335312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TripFare : Rp21,000</a:t>
            </a:r>
          </a:p>
          <a:p>
            <a:pPr marL="0" indent="0" lvl="0">
              <a:lnSpc>
                <a:spcPts val="3250"/>
              </a:lnSpc>
            </a:pPr>
            <a:r>
              <a:rPr lang="en-US" sz="2500" spc="-75">
                <a:solidFill>
                  <a:srgbClr val="191919"/>
                </a:solidFill>
                <a:latin typeface="Arimo"/>
              </a:rPr>
              <a:t>PlatformFee : Rp2,000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52395" y="5477943"/>
            <a:ext cx="6056938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91919"/>
                </a:solidFill>
                <a:latin typeface="Arimo Bold"/>
              </a:rPr>
              <a:t>TrTransactionDetail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52395" y="7564785"/>
            <a:ext cx="6056938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91919"/>
                </a:solidFill>
                <a:latin typeface="Arimo Bold"/>
              </a:rPr>
              <a:t>MsCustomer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52395" y="8165495"/>
            <a:ext cx="7566380" cy="164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OrderID(PK) : </a:t>
            </a:r>
            <a:r>
              <a:rPr lang="en-US" sz="2499" spc="-74">
                <a:solidFill>
                  <a:srgbClr val="191919"/>
                </a:solidFill>
                <a:latin typeface="Arimo"/>
              </a:rPr>
              <a:t>RB-162756-8335312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CustomerName : Fepri Putra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CustomerEmail : </a:t>
            </a:r>
          </a:p>
          <a:p>
            <a:pPr marL="0" indent="0" lvl="0">
              <a:lnSpc>
                <a:spcPts val="3250"/>
              </a:lnSpc>
            </a:pPr>
            <a:r>
              <a:rPr lang="en-US" sz="2500" spc="-75">
                <a:solidFill>
                  <a:srgbClr val="191919"/>
                </a:solidFill>
                <a:latin typeface="Arimo"/>
              </a:rPr>
              <a:t>CustomerPhone :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045675"/>
            <a:ext cx="6056938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91919"/>
                </a:solidFill>
                <a:latin typeface="Arimo Bold"/>
              </a:rPr>
              <a:t>MsDriver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778338"/>
            <a:ext cx="7566380" cy="287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OrderID(PK) : </a:t>
            </a:r>
            <a:r>
              <a:rPr lang="en-US" sz="2499" spc="-74">
                <a:solidFill>
                  <a:srgbClr val="191919"/>
                </a:solidFill>
                <a:latin typeface="Arimo"/>
              </a:rPr>
              <a:t>RB-162756-8335312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DriverName : Ahmad Sobari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DriverEmail : 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DriverPhone : 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PlatNumber : B 4126 NIM</a:t>
            </a:r>
          </a:p>
          <a:p>
            <a:pPr>
              <a:lnSpc>
                <a:spcPts val="3249"/>
              </a:lnSpc>
            </a:pPr>
            <a:r>
              <a:rPr lang="en-US" sz="2499" spc="-74">
                <a:solidFill>
                  <a:srgbClr val="191919"/>
                </a:solidFill>
                <a:latin typeface="Arimo"/>
              </a:rPr>
              <a:t>MotorcycleBrand : Honda</a:t>
            </a:r>
          </a:p>
          <a:p>
            <a:pPr marL="0" indent="0" lvl="0">
              <a:lnSpc>
                <a:spcPts val="3250"/>
              </a:lnSpc>
            </a:pPr>
            <a:r>
              <a:rPr lang="en-US" sz="2500" spc="-75">
                <a:solidFill>
                  <a:srgbClr val="191919"/>
                </a:solidFill>
                <a:latin typeface="Arimo"/>
              </a:rPr>
              <a:t>ModelVersion : Vario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5140260" cy="10287000"/>
          </a:xfrm>
          <a:prstGeom prst="rect">
            <a:avLst/>
          </a:prstGeom>
          <a:solidFill>
            <a:srgbClr val="3E2F5B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1041" r="0" b="1041"/>
          <a:stretch>
            <a:fillRect/>
          </a:stretch>
        </p:blipFill>
        <p:spPr>
          <a:xfrm flipH="false" flipV="false" rot="0">
            <a:off x="5140260" y="1949197"/>
            <a:ext cx="13147740" cy="638860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10316" y="990600"/>
            <a:ext cx="4519628" cy="95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9"/>
              </a:lnSpc>
            </a:pPr>
            <a:r>
              <a:rPr lang="en-US" sz="2899" spc="-86">
                <a:solidFill>
                  <a:srgbClr val="FFFFFF"/>
                </a:solidFill>
                <a:latin typeface="Arimo"/>
              </a:rPr>
              <a:t>ERD</a:t>
            </a:r>
          </a:p>
          <a:p>
            <a:pPr marL="0" indent="0" lvl="0">
              <a:lnSpc>
                <a:spcPts val="3769"/>
              </a:lnSpc>
            </a:pPr>
            <a:r>
              <a:rPr lang="en-US" sz="2899" spc="-86">
                <a:solidFill>
                  <a:srgbClr val="FFFFFF"/>
                </a:solidFill>
                <a:latin typeface="Arimo"/>
              </a:rPr>
              <a:t>(Entity Relationship Diagram)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893525" cy="10287000"/>
          </a:xfrm>
          <a:prstGeom prst="rect">
            <a:avLst/>
          </a:prstGeom>
          <a:solidFill>
            <a:srgbClr val="F8F6F3"/>
          </a:solid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603904" y="1028700"/>
            <a:ext cx="4049502" cy="8229600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36482" r="-8232" t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144000" y="1659278"/>
            <a:ext cx="6725831" cy="7599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60"/>
              </a:lnSpc>
            </a:pPr>
            <a:r>
              <a:rPr lang="en-US" sz="6217">
                <a:solidFill>
                  <a:srgbClr val="000000"/>
                </a:solidFill>
                <a:latin typeface="Arimo"/>
              </a:rPr>
              <a:t>QUERY DARI STRUK YANG DIDAPAT BERDASARKAN STRUKTUR DATA YANG SUDAH FINAL</a:t>
            </a:r>
          </a:p>
          <a:p>
            <a:pPr>
              <a:lnSpc>
                <a:spcPts val="746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3E2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80568"/>
            <a:ext cx="7127677" cy="6391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CREATE DATABASE Project5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CREATE TABLE TrTransactionHeader (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    OrderID VARCHAR(30) PRIMARY KEY,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    OrderDate DATE,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    OrderDay VARCHAR(13),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    Distance INT,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    PickUpTime DATETIME,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    PickUpAddress VARCHAR(50),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    ArrivedTime DATETIME,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    Destination VARCHAR(25),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    DestinationAddress VARCHAR(50),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    PaymentMethod VARCHAR(13)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7203610"/>
            <a:ext cx="16968318" cy="273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CREATE TABLE trtransactionDetail (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    OrderID VARCHAR(30) PRIMARY KEY,FOREIGN KEY (OrderID) REFERENCES trtransactionheader(OrderID),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    TripFare INT(10),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    PlatformFEE INT(10)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Prime"/>
              </a:rPr>
              <a:t>)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DAFXjfe0ZDI</dc:identifier>
  <dcterms:modified xsi:type="dcterms:W3CDTF">2011-08-01T06:04:30Z</dcterms:modified>
  <cp:revision>1</cp:revision>
  <dc:title>JanuarI 13, 2023</dc:title>
</cp:coreProperties>
</file>